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3" r:id="rId6"/>
    <p:sldId id="264" r:id="rId7"/>
    <p:sldId id="265" r:id="rId8"/>
    <p:sldId id="262" r:id="rId9"/>
    <p:sldId id="261" r:id="rId10"/>
    <p:sldId id="266" r:id="rId11"/>
    <p:sldId id="277" r:id="rId12"/>
    <p:sldId id="273" r:id="rId13"/>
    <p:sldId id="270" r:id="rId14"/>
    <p:sldId id="271" r:id="rId15"/>
    <p:sldId id="272" r:id="rId16"/>
    <p:sldId id="267" r:id="rId17"/>
    <p:sldId id="269" r:id="rId18"/>
    <p:sldId id="268" r:id="rId19"/>
    <p:sldId id="274" r:id="rId20"/>
    <p:sldId id="275" r:id="rId21"/>
    <p:sldId id="276" r:id="rId22"/>
    <p:sldId id="25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>
        <p:scale>
          <a:sx n="91" d="100"/>
          <a:sy n="91" d="100"/>
        </p:scale>
        <p:origin x="-32" y="21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mbridgeincolour.com/tutorials/color-space-conversion.htm" TargetMode="External"/><Relationship Id="rId3" Type="http://schemas.openxmlformats.org/officeDocument/2006/relationships/hyperlink" Target="https://photo.stackexchange.com/questions/96547/relationship-between-tint-temp-and-magenta-green-blue-amber-white-balance-correc" TargetMode="External"/><Relationship Id="rId7" Type="http://schemas.openxmlformats.org/officeDocument/2006/relationships/hyperlink" Target="https://creativepro.com/how-do-p3-displays-affect-your-workflow/" TargetMode="External"/><Relationship Id="rId2" Type="http://schemas.openxmlformats.org/officeDocument/2006/relationships/hyperlink" Target="https://photographylife.com/what-is-white-balance-in-photograph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kit.org/blog-files/color-gamut/" TargetMode="External"/><Relationship Id="rId5" Type="http://schemas.openxmlformats.org/officeDocument/2006/relationships/hyperlink" Target="https://www.photografica.com/film-moerkekammer/film/where/p/2.html" TargetMode="External"/><Relationship Id="rId4" Type="http://schemas.openxmlformats.org/officeDocument/2006/relationships/hyperlink" Target="https://www.fotomalia.dk/farvel%C3%A6re-komposition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47E06E-029C-48B6-B5C3-E254195805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5400" dirty="0"/>
              <a:t>Hvidbalance og farverum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C1CDC7C-F349-4CA9-AF52-AF1F8BCBA9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Tanker om </a:t>
            </a:r>
            <a:r>
              <a:rPr lang="da-DK" dirty="0" smtClean="0"/>
              <a:t>muligheder </a:t>
            </a:r>
            <a:r>
              <a:rPr lang="da-DK" dirty="0"/>
              <a:t>til bedre understøttelse af dine billeders historie og præsentation.</a:t>
            </a:r>
          </a:p>
        </p:txBody>
      </p:sp>
    </p:spTree>
    <p:extLst>
      <p:ext uri="{BB962C8B-B14F-4D97-AF65-F5344CB8AC3E}">
        <p14:creationId xmlns:p14="http://schemas.microsoft.com/office/powerpoint/2010/main" val="183680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F935C7-CE15-416E-BD1A-70F3F03B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Farverum</a:t>
            </a:r>
            <a:endParaRPr lang="da-DK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474CABEE-1A48-468D-9ADF-0703F3FA7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296714"/>
            <a:ext cx="10574338" cy="5076824"/>
          </a:xfrm>
        </p:spPr>
        <p:txBody>
          <a:bodyPr>
            <a:normAutofit/>
          </a:bodyPr>
          <a:lstStyle/>
          <a:p>
            <a:r>
              <a:rPr lang="da-DK" dirty="0" smtClean="0"/>
              <a:t>Filstandarder</a:t>
            </a:r>
            <a:endParaRPr lang="da-DK" dirty="0"/>
          </a:p>
          <a:p>
            <a:pPr lvl="1"/>
            <a:r>
              <a:rPr lang="da-DK" dirty="0" smtClean="0"/>
              <a:t>JPEG/jpg = 8 bit RGB (TIFF: 32 bit, Big TIFF: 64 bit)</a:t>
            </a:r>
          </a:p>
          <a:p>
            <a:pPr lvl="1"/>
            <a:r>
              <a:rPr lang="da-DK" dirty="0" smtClean="0"/>
              <a:t>RGB </a:t>
            </a:r>
            <a:r>
              <a:rPr lang="da-DK" dirty="0"/>
              <a:t>= </a:t>
            </a:r>
            <a:r>
              <a:rPr lang="da-DK" u="sng" dirty="0"/>
              <a:t>R</a:t>
            </a:r>
            <a:r>
              <a:rPr lang="da-DK" dirty="0"/>
              <a:t>ed, </a:t>
            </a:r>
            <a:r>
              <a:rPr lang="da-DK" u="sng" dirty="0"/>
              <a:t>G</a:t>
            </a:r>
            <a:r>
              <a:rPr lang="da-DK" dirty="0"/>
              <a:t>reen, </a:t>
            </a:r>
            <a:r>
              <a:rPr lang="da-DK" u="sng" dirty="0"/>
              <a:t>B</a:t>
            </a:r>
            <a:r>
              <a:rPr lang="da-DK" dirty="0"/>
              <a:t>lue</a:t>
            </a:r>
          </a:p>
          <a:p>
            <a:pPr lvl="1"/>
            <a:r>
              <a:rPr lang="da-DK" dirty="0" smtClean="0"/>
              <a:t>Farverum: sRGB (web-standard), Adobe RGB (</a:t>
            </a:r>
            <a:r>
              <a:rPr lang="da-DK" dirty="0" err="1" smtClean="0"/>
              <a:t>pre-press</a:t>
            </a:r>
            <a:r>
              <a:rPr lang="da-DK" dirty="0" smtClean="0"/>
              <a:t>), </a:t>
            </a:r>
            <a:r>
              <a:rPr lang="da-DK" dirty="0" err="1" smtClean="0"/>
              <a:t>ProPhoto</a:t>
            </a:r>
            <a:r>
              <a:rPr lang="da-DK" dirty="0" smtClean="0"/>
              <a:t> RGB, Display P3 (Apple)</a:t>
            </a:r>
          </a:p>
          <a:p>
            <a:pPr lvl="1"/>
            <a:r>
              <a:rPr lang="da-DK" dirty="0" smtClean="0"/>
              <a:t>8 bit = 256 værdier</a:t>
            </a:r>
          </a:p>
          <a:p>
            <a:pPr lvl="1"/>
            <a:r>
              <a:rPr lang="da-DK" dirty="0" smtClean="0"/>
              <a:t>256</a:t>
            </a:r>
            <a:r>
              <a:rPr lang="da-DK" b="1" baseline="42000" dirty="0" smtClean="0"/>
              <a:t>3</a:t>
            </a:r>
            <a:r>
              <a:rPr lang="da-DK" dirty="0" smtClean="0"/>
              <a:t> = 16,8 millioner kombinationer (24 bit)</a:t>
            </a:r>
            <a:endParaRPr lang="da-DK" dirty="0"/>
          </a:p>
          <a:p>
            <a:pPr>
              <a:spcBef>
                <a:spcPts val="1800"/>
              </a:spcBef>
            </a:pPr>
            <a:r>
              <a:rPr lang="da-DK" dirty="0" smtClean="0"/>
              <a:t>Medier</a:t>
            </a:r>
            <a:endParaRPr lang="da-DK" dirty="0"/>
          </a:p>
          <a:p>
            <a:pPr lvl="1"/>
            <a:r>
              <a:rPr lang="da-DK" dirty="0" smtClean="0"/>
              <a:t>Kameraer (JPEG: 8 bit, RAW: 10 – 16 bit)</a:t>
            </a:r>
          </a:p>
          <a:p>
            <a:pPr lvl="1"/>
            <a:r>
              <a:rPr lang="da-DK" dirty="0" smtClean="0"/>
              <a:t>Displays (8 bit, måske 10 bit)</a:t>
            </a:r>
          </a:p>
          <a:p>
            <a:pPr lvl="1"/>
            <a:r>
              <a:rPr lang="da-DK" dirty="0" smtClean="0"/>
              <a:t>Print (CMYK)</a:t>
            </a:r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814" y="2987836"/>
            <a:ext cx="3452863" cy="34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2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60" y="1580002"/>
            <a:ext cx="7659878" cy="48193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F935C7-CE15-416E-BD1A-70F3F03B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Farverum</a:t>
            </a:r>
            <a:endParaRPr lang="da-DK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474CABEE-1A48-468D-9ADF-0703F3FA7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238" y="1160488"/>
            <a:ext cx="3445546" cy="46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smtClean="0"/>
              <a:t>Numerisk </a:t>
            </a:r>
            <a:r>
              <a:rPr lang="da-DK" dirty="0" smtClean="0"/>
              <a:t>repræsentation</a:t>
            </a:r>
            <a:endParaRPr lang="da-DK" dirty="0" smtClean="0"/>
          </a:p>
          <a:p>
            <a:pPr lvl="1"/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414238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800000"/>
            <a:ext cx="10058400" cy="3551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F935C7-CE15-416E-BD1A-70F3F03B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Farverum</a:t>
            </a:r>
            <a:endParaRPr lang="da-DK" dirty="0"/>
          </a:p>
        </p:txBody>
      </p:sp>
      <p:sp>
        <p:nvSpPr>
          <p:cNvPr id="4" name="Rektangel 3"/>
          <p:cNvSpPr/>
          <p:nvPr/>
        </p:nvSpPr>
        <p:spPr>
          <a:xfrm>
            <a:off x="223262" y="141809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da-DK" dirty="0" err="1" smtClean="0"/>
              <a:t>sRGB</a:t>
            </a:r>
            <a:r>
              <a:rPr lang="da-DK" dirty="0" smtClean="0"/>
              <a:t> (webstandard)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593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F935C7-CE15-416E-BD1A-70F3F03B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Farverum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800000"/>
            <a:ext cx="10058400" cy="3553124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223262" y="141809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da-DK" dirty="0" smtClean="0"/>
              <a:t>Adobe RGB (</a:t>
            </a:r>
            <a:r>
              <a:rPr lang="da-DK" dirty="0" err="1"/>
              <a:t>p</a:t>
            </a:r>
            <a:r>
              <a:rPr lang="da-DK" dirty="0" err="1" smtClean="0"/>
              <a:t>reprint</a:t>
            </a:r>
            <a:r>
              <a:rPr lang="da-DK" dirty="0" smtClean="0"/>
              <a:t>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80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F935C7-CE15-416E-BD1A-70F3F03B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Farverum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800000"/>
            <a:ext cx="10058400" cy="3538871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223262" y="141809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da-DK" dirty="0" smtClean="0"/>
              <a:t>Adobe </a:t>
            </a:r>
            <a:r>
              <a:rPr lang="da-DK" dirty="0" err="1" smtClean="0"/>
              <a:t>ProPhoto</a:t>
            </a:r>
            <a:r>
              <a:rPr lang="da-DK" dirty="0" smtClean="0"/>
              <a:t> RGB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969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F935C7-CE15-416E-BD1A-70F3F03B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Farverum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800000"/>
            <a:ext cx="10058400" cy="3563006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223262" y="1418092"/>
            <a:ext cx="6942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da-DK" dirty="0" smtClean="0"/>
              <a:t>Tilpasning til skærm (Memento </a:t>
            </a:r>
            <a:r>
              <a:rPr lang="da-DK" dirty="0" err="1" smtClean="0"/>
              <a:t>wide</a:t>
            </a:r>
            <a:r>
              <a:rPr lang="da-DK" dirty="0" smtClean="0"/>
              <a:t> </a:t>
            </a:r>
            <a:r>
              <a:rPr lang="da-DK" dirty="0" err="1" smtClean="0"/>
              <a:t>gamut</a:t>
            </a:r>
            <a:r>
              <a:rPr lang="da-DK" dirty="0" smtClean="0"/>
              <a:t> skærm)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679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24000"/>
            <a:ext cx="9633325" cy="5304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F935C7-CE15-416E-BD1A-70F3F03B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Konvertering af Farverum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3745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24000"/>
            <a:ext cx="8870354" cy="52923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F935C7-CE15-416E-BD1A-70F3F03B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Konvertering af Farverum</a:t>
            </a:r>
          </a:p>
        </p:txBody>
      </p:sp>
    </p:spTree>
    <p:extLst>
      <p:ext uri="{BB962C8B-B14F-4D97-AF65-F5344CB8AC3E}">
        <p14:creationId xmlns:p14="http://schemas.microsoft.com/office/powerpoint/2010/main" val="28636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24000"/>
            <a:ext cx="9662446" cy="4520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F935C7-CE15-416E-BD1A-70F3F03B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Konvertering af Farverum</a:t>
            </a:r>
          </a:p>
        </p:txBody>
      </p:sp>
    </p:spTree>
    <p:extLst>
      <p:ext uri="{BB962C8B-B14F-4D97-AF65-F5344CB8AC3E}">
        <p14:creationId xmlns:p14="http://schemas.microsoft.com/office/powerpoint/2010/main" val="112098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F935C7-CE15-416E-BD1A-70F3F03B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Den indlejrede farveprofil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66" y="1268760"/>
            <a:ext cx="2880360" cy="384048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1268760"/>
            <a:ext cx="2880360" cy="384048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072" y="1268760"/>
            <a:ext cx="2880360" cy="3840480"/>
          </a:xfrm>
          <a:prstGeom prst="rect">
            <a:avLst/>
          </a:prstGeom>
        </p:spPr>
      </p:pic>
      <p:sp>
        <p:nvSpPr>
          <p:cNvPr id="8" name="Tekstboks 7"/>
          <p:cNvSpPr txBox="1"/>
          <p:nvPr/>
        </p:nvSpPr>
        <p:spPr>
          <a:xfrm>
            <a:off x="771765" y="5205331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sRGB</a:t>
            </a:r>
            <a:endParaRPr lang="da-DK" dirty="0"/>
          </a:p>
        </p:txBody>
      </p:sp>
      <p:sp>
        <p:nvSpPr>
          <p:cNvPr id="9" name="Tekstboks 8"/>
          <p:cNvSpPr txBox="1"/>
          <p:nvPr/>
        </p:nvSpPr>
        <p:spPr>
          <a:xfrm>
            <a:off x="3935760" y="5232479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Adobe RGB</a:t>
            </a:r>
            <a:endParaRPr lang="da-DK" dirty="0"/>
          </a:p>
        </p:txBody>
      </p:sp>
      <p:sp>
        <p:nvSpPr>
          <p:cNvPr id="10" name="Tekstboks 9"/>
          <p:cNvSpPr txBox="1"/>
          <p:nvPr/>
        </p:nvSpPr>
        <p:spPr>
          <a:xfrm>
            <a:off x="7104072" y="520533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ProPhoto</a:t>
            </a:r>
            <a:r>
              <a:rPr lang="da-DK" dirty="0" smtClean="0"/>
              <a:t> RGB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490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6D257D-2B48-4D96-BAA7-3CB284B36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537C636-AF28-4808-B06D-36F8CFCDF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198486"/>
            <a:ext cx="8946541" cy="5049914"/>
          </a:xfrm>
        </p:spPr>
        <p:txBody>
          <a:bodyPr/>
          <a:lstStyle/>
          <a:p>
            <a:r>
              <a:rPr lang="da-DK" dirty="0"/>
              <a:t>Lidt om hvidbalance og farvetemperaturer, uden at gå nørd.</a:t>
            </a:r>
          </a:p>
          <a:p>
            <a:pPr lvl="1"/>
            <a:r>
              <a:rPr lang="da-DK" dirty="0"/>
              <a:t>Definitioner.</a:t>
            </a:r>
          </a:p>
          <a:p>
            <a:pPr lvl="1"/>
            <a:r>
              <a:rPr lang="da-DK" dirty="0"/>
              <a:t>Temperatur og tone &lt;&gt; RGB justering.</a:t>
            </a:r>
          </a:p>
          <a:p>
            <a:pPr lvl="1"/>
            <a:r>
              <a:rPr lang="da-DK" dirty="0"/>
              <a:t>Hvordan opnår jeg en neutral gengivelse, forberedelse og efterbehandling samt i print.</a:t>
            </a:r>
          </a:p>
          <a:p>
            <a:pPr lvl="1"/>
            <a:r>
              <a:rPr lang="da-DK" dirty="0"/>
              <a:t>Udtryk som kan understøttes af at ligge lidt ved siden af neutral.</a:t>
            </a:r>
          </a:p>
          <a:p>
            <a:pPr lvl="1"/>
            <a:r>
              <a:rPr lang="da-DK" dirty="0"/>
              <a:t>Særlige udfordringer.	</a:t>
            </a:r>
          </a:p>
          <a:p>
            <a:r>
              <a:rPr lang="da-DK" dirty="0"/>
              <a:t>Farverum</a:t>
            </a:r>
          </a:p>
          <a:p>
            <a:pPr lvl="1"/>
            <a:r>
              <a:rPr lang="da-DK" dirty="0" smtClean="0"/>
              <a:t>Eksempler på farverum</a:t>
            </a:r>
          </a:p>
          <a:p>
            <a:pPr lvl="1"/>
            <a:r>
              <a:rPr lang="da-DK" dirty="0" smtClean="0"/>
              <a:t>Konvertering af farverum</a:t>
            </a:r>
            <a:endParaRPr lang="da-DK" dirty="0"/>
          </a:p>
          <a:p>
            <a:r>
              <a:rPr lang="da-DK" dirty="0"/>
              <a:t>Kilder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5848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F935C7-CE15-416E-BD1A-70F3F03B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indlejrede farveprofil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66" y="1268760"/>
            <a:ext cx="2880360" cy="384048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1268760"/>
            <a:ext cx="2880360" cy="384048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072" y="1268760"/>
            <a:ext cx="2880360" cy="3840480"/>
          </a:xfrm>
          <a:prstGeom prst="rect">
            <a:avLst/>
          </a:prstGeom>
        </p:spPr>
      </p:pic>
      <p:sp>
        <p:nvSpPr>
          <p:cNvPr id="8" name="Tekstboks 7"/>
          <p:cNvSpPr txBox="1"/>
          <p:nvPr/>
        </p:nvSpPr>
        <p:spPr>
          <a:xfrm>
            <a:off x="771765" y="5205331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Adobe RGB</a:t>
            </a:r>
            <a:endParaRPr lang="da-DK" dirty="0"/>
          </a:p>
        </p:txBody>
      </p:sp>
      <p:sp>
        <p:nvSpPr>
          <p:cNvPr id="9" name="Tekstboks 8"/>
          <p:cNvSpPr txBox="1"/>
          <p:nvPr/>
        </p:nvSpPr>
        <p:spPr>
          <a:xfrm>
            <a:off x="3935760" y="5232479"/>
            <a:ext cx="2837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Adobe RGB uden profil </a:t>
            </a:r>
          </a:p>
          <a:p>
            <a:r>
              <a:rPr lang="da-DK" dirty="0" smtClean="0"/>
              <a:t>(fortolkes som </a:t>
            </a:r>
            <a:r>
              <a:rPr lang="da-DK" dirty="0" err="1" smtClean="0"/>
              <a:t>sRGB</a:t>
            </a:r>
            <a:r>
              <a:rPr lang="da-DK" dirty="0" smtClean="0"/>
              <a:t>)</a:t>
            </a:r>
            <a:endParaRPr lang="da-DK" dirty="0"/>
          </a:p>
        </p:txBody>
      </p:sp>
      <p:sp>
        <p:nvSpPr>
          <p:cNvPr id="10" name="Tekstboks 9"/>
          <p:cNvSpPr txBox="1"/>
          <p:nvPr/>
        </p:nvSpPr>
        <p:spPr>
          <a:xfrm>
            <a:off x="7104072" y="5205331"/>
            <a:ext cx="2342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Adobe RGB med </a:t>
            </a:r>
          </a:p>
          <a:p>
            <a:r>
              <a:rPr lang="da-DK" dirty="0" err="1" smtClean="0"/>
              <a:t>ProPhoto</a:t>
            </a:r>
            <a:r>
              <a:rPr lang="da-DK" dirty="0" smtClean="0"/>
              <a:t> RGB profil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789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F935C7-CE15-416E-BD1A-70F3F03B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indlejrede farveprofil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66" y="1268760"/>
            <a:ext cx="2880360" cy="384048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1268760"/>
            <a:ext cx="2880360" cy="384048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072" y="1268760"/>
            <a:ext cx="2880360" cy="3840480"/>
          </a:xfrm>
          <a:prstGeom prst="rect">
            <a:avLst/>
          </a:prstGeom>
        </p:spPr>
      </p:pic>
      <p:sp>
        <p:nvSpPr>
          <p:cNvPr id="8" name="Tekstboks 7"/>
          <p:cNvSpPr txBox="1"/>
          <p:nvPr/>
        </p:nvSpPr>
        <p:spPr>
          <a:xfrm>
            <a:off x="771765" y="5205331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sRGB</a:t>
            </a:r>
            <a:endParaRPr lang="da-DK" dirty="0"/>
          </a:p>
        </p:txBody>
      </p:sp>
      <p:sp>
        <p:nvSpPr>
          <p:cNvPr id="9" name="Tekstboks 8"/>
          <p:cNvSpPr txBox="1"/>
          <p:nvPr/>
        </p:nvSpPr>
        <p:spPr>
          <a:xfrm>
            <a:off x="3935760" y="5232479"/>
            <a:ext cx="211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sRGB</a:t>
            </a:r>
            <a:r>
              <a:rPr lang="da-DK" dirty="0" smtClean="0"/>
              <a:t> med </a:t>
            </a:r>
          </a:p>
          <a:p>
            <a:r>
              <a:rPr lang="da-DK" dirty="0" smtClean="0"/>
              <a:t>Adobe RGB profil</a:t>
            </a:r>
            <a:endParaRPr lang="da-DK" dirty="0"/>
          </a:p>
        </p:txBody>
      </p:sp>
      <p:sp>
        <p:nvSpPr>
          <p:cNvPr id="10" name="Tekstboks 9"/>
          <p:cNvSpPr txBox="1"/>
          <p:nvPr/>
        </p:nvSpPr>
        <p:spPr>
          <a:xfrm>
            <a:off x="7104072" y="5205331"/>
            <a:ext cx="2342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sRGB</a:t>
            </a:r>
            <a:r>
              <a:rPr lang="da-DK" dirty="0" smtClean="0"/>
              <a:t> med </a:t>
            </a:r>
          </a:p>
          <a:p>
            <a:r>
              <a:rPr lang="da-DK" dirty="0" err="1" smtClean="0"/>
              <a:t>ProPhoto</a:t>
            </a:r>
            <a:r>
              <a:rPr lang="da-DK" dirty="0" smtClean="0"/>
              <a:t> RGB profil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2111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94A97E-F1A1-46C7-AF50-FB89D60E0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Kilder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C68AAC-2235-4EA0-9471-78EB72E33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hlinkClick r:id="rId2"/>
              </a:rPr>
              <a:t>what-is-white-balance-in-photography</a:t>
            </a:r>
            <a:endParaRPr lang="da-DK" dirty="0"/>
          </a:p>
          <a:p>
            <a:r>
              <a:rPr lang="da-DK" dirty="0">
                <a:hlinkClick r:id="rId3"/>
              </a:rPr>
              <a:t>relationship-tint-temp-and-magenta-green-blue-amber-white</a:t>
            </a:r>
            <a:endParaRPr lang="da-DK" dirty="0"/>
          </a:p>
          <a:p>
            <a:r>
              <a:rPr lang="da-DK" dirty="0">
                <a:hlinkClick r:id="rId4"/>
              </a:rPr>
              <a:t>Farvelære-komposition</a:t>
            </a:r>
            <a:endParaRPr lang="da-DK" dirty="0"/>
          </a:p>
          <a:p>
            <a:r>
              <a:rPr lang="da-DK" dirty="0">
                <a:hlinkClick r:id="rId5"/>
              </a:rPr>
              <a:t>Analoge </a:t>
            </a:r>
            <a:r>
              <a:rPr lang="da-DK" dirty="0" smtClean="0">
                <a:hlinkClick r:id="rId5"/>
              </a:rPr>
              <a:t>film</a:t>
            </a:r>
            <a:endParaRPr lang="da-DK" dirty="0" smtClean="0"/>
          </a:p>
          <a:p>
            <a:r>
              <a:rPr lang="en-US" dirty="0">
                <a:hlinkClick r:id="rId6"/>
              </a:rPr>
              <a:t>Normal and Wide Gamut Images</a:t>
            </a:r>
            <a:endParaRPr lang="da-DK" dirty="0"/>
          </a:p>
          <a:p>
            <a:r>
              <a:rPr lang="da-DK" dirty="0">
                <a:hlinkClick r:id="rId7"/>
              </a:rPr>
              <a:t>Wide </a:t>
            </a:r>
            <a:r>
              <a:rPr lang="da-DK" dirty="0" err="1">
                <a:hlinkClick r:id="rId7"/>
              </a:rPr>
              <a:t>Gamut</a:t>
            </a:r>
            <a:r>
              <a:rPr lang="da-DK" dirty="0">
                <a:hlinkClick r:id="rId7"/>
              </a:rPr>
              <a:t> Displays</a:t>
            </a:r>
            <a:endParaRPr lang="da-DK" dirty="0"/>
          </a:p>
          <a:p>
            <a:r>
              <a:rPr lang="da-DK" dirty="0">
                <a:hlinkClick r:id="rId8"/>
              </a:rPr>
              <a:t>Cambridge In </a:t>
            </a:r>
            <a:r>
              <a:rPr lang="da-DK" dirty="0" err="1">
                <a:hlinkClick r:id="rId8"/>
              </a:rPr>
              <a:t>Colour</a:t>
            </a:r>
            <a:r>
              <a:rPr lang="da-DK" dirty="0">
                <a:hlinkClick r:id="rId8"/>
              </a:rPr>
              <a:t>: </a:t>
            </a:r>
            <a:r>
              <a:rPr lang="da-DK" dirty="0" err="1">
                <a:hlinkClick r:id="rId8"/>
              </a:rPr>
              <a:t>Color</a:t>
            </a:r>
            <a:r>
              <a:rPr lang="da-DK" dirty="0">
                <a:hlinkClick r:id="rId8"/>
              </a:rPr>
              <a:t> Space Conversion</a:t>
            </a:r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685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F935C7-CE15-416E-BD1A-70F3F03B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Definitioner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4CABEE-1A48-468D-9ADF-0703F3FA7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171576"/>
            <a:ext cx="10574338" cy="5076824"/>
          </a:xfrm>
        </p:spPr>
        <p:txBody>
          <a:bodyPr/>
          <a:lstStyle/>
          <a:p>
            <a:r>
              <a:rPr lang="da-DK" dirty="0"/>
              <a:t>Kelvin</a:t>
            </a:r>
          </a:p>
          <a:p>
            <a:pPr lvl="1"/>
            <a:r>
              <a:rPr lang="da-DK" dirty="0"/>
              <a:t>Udtrykker den temperatur som et stykke sortkul skal opvarmes ved, for at afgive lys i </a:t>
            </a:r>
            <a:br>
              <a:rPr lang="da-DK" dirty="0"/>
            </a:br>
            <a:r>
              <a:rPr lang="da-DK" dirty="0"/>
              <a:t>den farve, som angivet på illustrationen herunder. Går fra rødt til blåt.</a:t>
            </a:r>
          </a:p>
          <a:p>
            <a:pPr marL="457200" lvl="1" indent="0">
              <a:buNone/>
            </a:pPr>
            <a:endParaRPr lang="da-DK" dirty="0"/>
          </a:p>
          <a:p>
            <a:pPr marL="457200" lvl="1" indent="0">
              <a:buNone/>
            </a:pPr>
            <a:endParaRPr lang="da-DK" dirty="0"/>
          </a:p>
          <a:p>
            <a:pPr marL="457200" lvl="1" indent="0">
              <a:buNone/>
            </a:pPr>
            <a:endParaRPr lang="da-DK" dirty="0"/>
          </a:p>
          <a:p>
            <a:pPr lvl="1"/>
            <a:r>
              <a:rPr lang="da-DK" dirty="0"/>
              <a:t>Det mystiske er, at de farver som vi opfatter som varme, i virkeligheden er de køligste temperaturer i skalaen, ligesom vi jo opfatter hvidt og blåligt som koldt frostagtigt, men i skalaen er det farven afgivet ved den højeste temperatur.</a:t>
            </a:r>
          </a:p>
          <a:p>
            <a:r>
              <a:rPr lang="da-DK" dirty="0"/>
              <a:t>Tint</a:t>
            </a:r>
          </a:p>
          <a:p>
            <a:pPr lvl="1"/>
            <a:r>
              <a:rPr lang="da-DK" dirty="0"/>
              <a:t>Behov for at forholde sig til Tint opstår primært i forbindelse med fotografering i kunstigt lys. Skalaen går fra Magenta til Grøn.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C980CAD-7235-432C-BDC0-9E49F0A6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03" y="2226786"/>
            <a:ext cx="1011108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9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3E5770-9354-47C1-AAA7-0559B96FF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33" y="488229"/>
            <a:ext cx="9404723" cy="1400530"/>
          </a:xfrm>
        </p:spPr>
        <p:txBody>
          <a:bodyPr/>
          <a:lstStyle/>
          <a:p>
            <a:r>
              <a:rPr lang="da-DK" dirty="0"/>
              <a:t>Temp. og tone vs RGB justering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47A5FF52-3816-4CCA-B32C-25F494BB6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638" y="1507331"/>
            <a:ext cx="6038502" cy="2007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B00C601-A1DC-4063-9A52-76D23EC36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507331"/>
            <a:ext cx="3543300" cy="4610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249FC0C-BF3E-4BF8-89D5-F3AB9F988301}"/>
              </a:ext>
            </a:extLst>
          </p:cNvPr>
          <p:cNvSpPr txBox="1"/>
          <p:nvPr/>
        </p:nvSpPr>
        <p:spPr>
          <a:xfrm>
            <a:off x="528638" y="3977196"/>
            <a:ext cx="62006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Skyder du analogt, kan der stadig i 135 fås film, som er beregnet til udendørs i solen / overskyet / indendørs i kunstbelysning.</a:t>
            </a:r>
          </a:p>
          <a:p>
            <a:r>
              <a:rPr lang="da-DK" dirty="0"/>
              <a:t>Ved indscanning kan hvidbalance også her rettes op efterfølgende.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5EF95BE-75CE-4FF9-8203-D27D3915A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5140707"/>
            <a:ext cx="1573276" cy="1552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7609B29-E7C2-4BFE-B6FF-8466A4442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187" y="5155532"/>
            <a:ext cx="1573276" cy="153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0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371067-16E9-48EF-B25F-40D87E42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0257"/>
          </a:xfrm>
        </p:spPr>
        <p:txBody>
          <a:bodyPr/>
          <a:lstStyle/>
          <a:p>
            <a:r>
              <a:rPr lang="da-DK" dirty="0"/>
              <a:t>Neutral hvidbalance - kamera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94DADD-E927-4AC7-AA20-35B09CE2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632" y="1461824"/>
            <a:ext cx="11153483" cy="4786575"/>
          </a:xfrm>
        </p:spPr>
        <p:txBody>
          <a:bodyPr/>
          <a:lstStyle/>
          <a:p>
            <a:r>
              <a:rPr lang="da-DK" dirty="0"/>
              <a:t>Auto hvidbalance</a:t>
            </a:r>
          </a:p>
          <a:p>
            <a:r>
              <a:rPr lang="da-DK" dirty="0"/>
              <a:t>Faste indstillinger – sol – overskyet – diverse kunstbelysning – under vand – solnedgang</a:t>
            </a:r>
          </a:p>
          <a:p>
            <a:r>
              <a:rPr lang="da-DK" dirty="0"/>
              <a:t>Brug af gråkort</a:t>
            </a:r>
          </a:p>
          <a:p>
            <a:pPr lvl="1"/>
            <a:r>
              <a:rPr lang="da-DK" dirty="0"/>
              <a:t>Indstil kameras hvidbalance efter gråkort.</a:t>
            </a:r>
          </a:p>
          <a:p>
            <a:pPr lvl="1"/>
            <a:r>
              <a:rPr lang="da-DK" dirty="0"/>
              <a:t>On location, snup et billede hvor gråkort er med og kør derudover med fast indstilling. Brug pipetten på gråkort og sæt alle billederne til den beregnede temperatur.</a:t>
            </a:r>
          </a:p>
          <a:p>
            <a:r>
              <a:rPr lang="da-DK" dirty="0"/>
              <a:t>Ud fra erfaring kan man indstille hvidbalancen i mange kameraer med dette billede som findes i menuen. Her kan man give billedet en tendens mod en anden toning end den som default anvendes af kameraet.</a:t>
            </a:r>
          </a:p>
          <a:p>
            <a:r>
              <a:rPr lang="da-DK" dirty="0"/>
              <a:t>Vær meget præcis med hvidbalance i forbe-</a:t>
            </a:r>
            <a:br>
              <a:rPr lang="da-DK" dirty="0"/>
            </a:br>
            <a:r>
              <a:rPr lang="da-DK" dirty="0"/>
              <a:t>redelsen, hvis du skyder jpg. Har du ofte brug </a:t>
            </a:r>
            <a:br>
              <a:rPr lang="da-DK" dirty="0"/>
            </a:br>
            <a:r>
              <a:rPr lang="da-DK" dirty="0"/>
              <a:t>for justering, så skyd i RAW format.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1026" name="Picture 2" descr="https://i.stack.imgur.com/ClnxO.jpg">
            <a:extLst>
              <a:ext uri="{FF2B5EF4-FFF2-40B4-BE49-F238E27FC236}">
                <a16:creationId xmlns="" xmlns:a16="http://schemas.microsoft.com/office/drawing/2014/main" id="{01C953B5-379E-42FA-BFDB-13952167E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9" y="4486408"/>
            <a:ext cx="3448051" cy="229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99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371067-16E9-48EF-B25F-40D87E42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0257"/>
          </a:xfrm>
        </p:spPr>
        <p:txBody>
          <a:bodyPr/>
          <a:lstStyle/>
          <a:p>
            <a:r>
              <a:rPr lang="da-DK" sz="3600" dirty="0"/>
              <a:t>Neutral hvidbalance - billedebehandling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94DADD-E927-4AC7-AA20-35B09CE2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632" y="1461824"/>
            <a:ext cx="11153483" cy="4786575"/>
          </a:xfrm>
        </p:spPr>
        <p:txBody>
          <a:bodyPr/>
          <a:lstStyle/>
          <a:p>
            <a:r>
              <a:rPr lang="da-DK" dirty="0"/>
              <a:t>Sørg for din skærm er kalibreret inden for seneste halve år.</a:t>
            </a:r>
          </a:p>
          <a:p>
            <a:r>
              <a:rPr lang="da-DK" dirty="0"/>
              <a:t>Auto hvidbalance, du mister grebet selv og overlader beslutning til programmet.</a:t>
            </a:r>
          </a:p>
          <a:p>
            <a:pPr lvl="1"/>
            <a:r>
              <a:rPr lang="da-DK" dirty="0"/>
              <a:t>Er du tilfreds med resultatet, har du taget beslutning. </a:t>
            </a:r>
          </a:p>
          <a:p>
            <a:pPr lvl="1"/>
            <a:r>
              <a:rPr lang="da-DK" dirty="0"/>
              <a:t>Bruges evt. til grovindstilling og så manuelt justere efterfølgende.</a:t>
            </a:r>
          </a:p>
          <a:p>
            <a:r>
              <a:rPr lang="da-DK" dirty="0"/>
              <a:t>Brug pipetten i hvidbalancebilledet/menuen.</a:t>
            </a:r>
          </a:p>
          <a:p>
            <a:pPr lvl="1"/>
            <a:r>
              <a:rPr lang="da-DK" dirty="0"/>
              <a:t>På det medfotograferede gråkort</a:t>
            </a:r>
          </a:p>
          <a:p>
            <a:pPr lvl="1"/>
            <a:r>
              <a:rPr lang="da-DK" dirty="0"/>
              <a:t>På overflader som ligger meget tæt på neutralt grå, fx galvaniserede overflader.</a:t>
            </a:r>
          </a:p>
          <a:p>
            <a:pPr lvl="1"/>
            <a:r>
              <a:rPr lang="da-DK" dirty="0"/>
              <a:t>Grå vægge, hvide beklædningsdele, på papir/plakater hvor disse er hvide.</a:t>
            </a:r>
          </a:p>
          <a:p>
            <a:pPr lvl="2"/>
            <a:r>
              <a:rPr lang="da-DK" dirty="0"/>
              <a:t>Se på hud, om den er naturlig, for rød, for blå osv. og juster evt. den sidste smule manuelt.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669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371067-16E9-48EF-B25F-40D87E42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0257"/>
          </a:xfrm>
        </p:spPr>
        <p:txBody>
          <a:bodyPr/>
          <a:lstStyle/>
          <a:p>
            <a:r>
              <a:rPr lang="da-DK" sz="3600" dirty="0"/>
              <a:t>Neutral hvidbalance - print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94DADD-E927-4AC7-AA20-35B09CE2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632" y="1461824"/>
            <a:ext cx="11153483" cy="4786575"/>
          </a:xfrm>
        </p:spPr>
        <p:txBody>
          <a:bodyPr/>
          <a:lstStyle/>
          <a:p>
            <a:r>
              <a:rPr lang="da-DK" dirty="0"/>
              <a:t>Kalibrer din skærm og din printer med klubbens udstyr. Det gør en kæmpe forskel.</a:t>
            </a:r>
          </a:p>
          <a:p>
            <a:r>
              <a:rPr lang="da-DK" dirty="0"/>
              <a:t>Favorit papir(er). Kalibrer dem du bruger. Koster lidt blæk og papir. Det gør trial n’error også.</a:t>
            </a:r>
          </a:p>
          <a:p>
            <a:r>
              <a:rPr lang="da-DK" dirty="0"/>
              <a:t>Husk at bruge den rigtige papirprofil, når du printer.</a:t>
            </a:r>
          </a:p>
          <a:p>
            <a:r>
              <a:rPr lang="da-DK" dirty="0"/>
              <a:t>Vælg hvilket program du printer fra (har oplevet at de renderer forskelligt, trods ICC progfil.)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023D5BD-590F-4FC2-BC42-01082EC4D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832" y="3762044"/>
            <a:ext cx="2843213" cy="2853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D9C690-6F3B-460A-A20C-DFC1B1EB8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338" y="3775450"/>
            <a:ext cx="3100388" cy="2839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FBA2434-0350-43AE-BD55-5B3DA8837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019" y="3772937"/>
            <a:ext cx="2854374" cy="28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9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D9FB58-2645-49FA-8695-B6DB93048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36385"/>
          </a:xfrm>
        </p:spPr>
        <p:txBody>
          <a:bodyPr/>
          <a:lstStyle/>
          <a:p>
            <a:r>
              <a:rPr lang="da-DK" dirty="0"/>
              <a:t>Skæv balance med vilje.</a:t>
            </a:r>
            <a:br>
              <a:rPr lang="da-DK" dirty="0"/>
            </a:br>
            <a:r>
              <a:rPr lang="da-DK" sz="2000" dirty="0"/>
              <a:t>Udtryk som kan understøttes af at ligge lidt ved siden af neutral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E427F4-DE6B-4BC5-8FC6-CFD98CD50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1" y="1589104"/>
            <a:ext cx="10842574" cy="4659296"/>
          </a:xfrm>
        </p:spPr>
        <p:txBody>
          <a:bodyPr/>
          <a:lstStyle/>
          <a:p>
            <a:r>
              <a:rPr lang="da-DK" dirty="0"/>
              <a:t>Blålig farve, kold, royal, deprimerende</a:t>
            </a:r>
          </a:p>
          <a:p>
            <a:pPr lvl="1"/>
            <a:r>
              <a:rPr lang="da-DK" dirty="0"/>
              <a:t>Hvis dit kamera er sat til auto hvidbalance, så vil vinterlandskabet være hvidt. Ved at tilføre en smule blålighed med hvidbalancen, kan det gøres rigtigt koldt. Gør det mere guligt/orange, ligner det at sneen smelter og det er lunere.</a:t>
            </a:r>
          </a:p>
          <a:p>
            <a:pPr lvl="1"/>
            <a:r>
              <a:rPr lang="da-DK" dirty="0"/>
              <a:t>Dette kan gøres på mange andre motiver. Fx hvis dit billede skal omhandle cool business, fx en boreplatform, et kontormiljø i den finansielle sektor. Her kan en drejning væk fra neutral over i det gråblå understrege, at her handles professionelt og med store beløb.</a:t>
            </a:r>
          </a:p>
          <a:p>
            <a:r>
              <a:rPr lang="da-DK" dirty="0"/>
              <a:t>Gul/gulig/orange, forår, sol, glad, afslappende, visdom</a:t>
            </a:r>
          </a:p>
          <a:p>
            <a:pPr lvl="1"/>
            <a:r>
              <a:rPr lang="da-DK" dirty="0"/>
              <a:t>En solnedgang med auto hvidbalance vil oftest nedtone den smukke gyldne himmel i forhold til det du oplevede, da du tog billedet. Her vil det være fint at tilføre mere af den toning i gul/orange end autohvidbalance er nået frem til, for at få stemningen frem.</a:t>
            </a:r>
          </a:p>
          <a:p>
            <a:pPr lvl="1"/>
            <a:r>
              <a:rPr lang="da-DK" dirty="0"/>
              <a:t>Hyggeligt indemiljø/kontormiljø. I modsætning til når dette vises for blåt, så kan det virke mere imødekommende at gøre det lidt mere varmt i farven. Her er rart at være og det hele handler ikke om kolde kontanter.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995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63D20C-BADF-48D4-9643-A1A9770C6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Særlige udfordringer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0507EC-7C41-49AC-8DE2-BC4403BC1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Indendørs fotografering i miljø hvor lamperne</a:t>
            </a:r>
            <a:br>
              <a:rPr lang="da-DK" dirty="0"/>
            </a:br>
            <a:r>
              <a:rPr lang="da-DK" dirty="0"/>
              <a:t>har forskellig temperatur.</a:t>
            </a:r>
          </a:p>
          <a:p>
            <a:r>
              <a:rPr lang="da-DK" dirty="0"/>
              <a:t>Koncerter med mange kulører.</a:t>
            </a:r>
          </a:p>
          <a:p>
            <a:r>
              <a:rPr lang="da-DK" dirty="0"/>
              <a:t>Indendørs belysning fra højre og dagslys fra </a:t>
            </a:r>
            <a:br>
              <a:rPr lang="da-DK" dirty="0"/>
            </a:br>
            <a:r>
              <a:rPr lang="da-DK" dirty="0"/>
              <a:t>vindue fra venstre.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Løsningsmuligheder:</a:t>
            </a:r>
          </a:p>
          <a:p>
            <a:r>
              <a:rPr lang="da-DK" dirty="0"/>
              <a:t>Konverter til S/H</a:t>
            </a:r>
          </a:p>
          <a:p>
            <a:r>
              <a:rPr lang="da-DK" dirty="0"/>
              <a:t>Local ajustments</a:t>
            </a:r>
          </a:p>
          <a:p>
            <a:endParaRPr lang="da-DK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B41526-8045-46BD-ABEC-B035000E1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715" y="0"/>
            <a:ext cx="505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0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2118</TotalTime>
  <Words>817</Words>
  <Application>Microsoft Office PowerPoint</Application>
  <PresentationFormat>Brugerdefineret</PresentationFormat>
  <Paragraphs>112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22</vt:i4>
      </vt:variant>
    </vt:vector>
  </HeadingPairs>
  <TitlesOfParts>
    <vt:vector size="23" baseType="lpstr">
      <vt:lpstr>Ion</vt:lpstr>
      <vt:lpstr>Hvidbalance og farverum</vt:lpstr>
      <vt:lpstr>Agenda</vt:lpstr>
      <vt:lpstr>Definitioner</vt:lpstr>
      <vt:lpstr>Temp. og tone vs RGB justering</vt:lpstr>
      <vt:lpstr>Neutral hvidbalance - kamera</vt:lpstr>
      <vt:lpstr>Neutral hvidbalance - billedebehandling</vt:lpstr>
      <vt:lpstr>Neutral hvidbalance - print</vt:lpstr>
      <vt:lpstr>Skæv balance med vilje. Udtryk som kan understøttes af at ligge lidt ved siden af neutral</vt:lpstr>
      <vt:lpstr>Særlige udfordringer</vt:lpstr>
      <vt:lpstr>Farverum</vt:lpstr>
      <vt:lpstr>Farverum</vt:lpstr>
      <vt:lpstr>Farverum</vt:lpstr>
      <vt:lpstr>Farverum</vt:lpstr>
      <vt:lpstr>Farverum</vt:lpstr>
      <vt:lpstr>Farverum</vt:lpstr>
      <vt:lpstr>Konvertering af Farverum</vt:lpstr>
      <vt:lpstr>Konvertering af Farverum</vt:lpstr>
      <vt:lpstr>Konvertering af Farverum</vt:lpstr>
      <vt:lpstr>Den indlejrede farveprofil</vt:lpstr>
      <vt:lpstr>Den indlejrede farveprofil</vt:lpstr>
      <vt:lpstr>Den indlejrede farveprofil</vt:lpstr>
      <vt:lpstr>Kilder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Hvidbalance</dc:title>
  <dc:creator>Claus Strøm Madsen</dc:creator>
  <cp:lastModifiedBy>Anders J</cp:lastModifiedBy>
  <cp:revision>49</cp:revision>
  <dcterms:created xsi:type="dcterms:W3CDTF">2018-11-01T21:23:07Z</dcterms:created>
  <dcterms:modified xsi:type="dcterms:W3CDTF">2018-11-07T19:59:58Z</dcterms:modified>
</cp:coreProperties>
</file>